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5" r:id="rId2"/>
    <p:sldMasterId id="2147483656" r:id="rId3"/>
    <p:sldMasterId id="2147483658" r:id="rId4"/>
    <p:sldMasterId id="2147483663" r:id="rId5"/>
    <p:sldMasterId id="2147483664" r:id="rId6"/>
    <p:sldMasterId id="2147483666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  <p:sldMasterId id="2147483674" r:id="rId14"/>
    <p:sldMasterId id="2147483675" r:id="rId15"/>
    <p:sldMasterId id="2147483676" r:id="rId16"/>
    <p:sldMasterId id="2147483677" r:id="rId17"/>
    <p:sldMasterId id="2147483684" r:id="rId18"/>
    <p:sldMasterId id="2147483685" r:id="rId19"/>
  </p:sldMasterIdLst>
  <p:notesMasterIdLst>
    <p:notesMasterId r:id="rId50"/>
  </p:notesMasterIdLst>
  <p:handoutMasterIdLst>
    <p:handoutMasterId r:id="rId51"/>
  </p:handoutMasterIdLst>
  <p:sldIdLst>
    <p:sldId id="307" r:id="rId20"/>
    <p:sldId id="258" r:id="rId21"/>
    <p:sldId id="260" r:id="rId22"/>
    <p:sldId id="264" r:id="rId23"/>
    <p:sldId id="266" r:id="rId24"/>
    <p:sldId id="268" r:id="rId25"/>
    <p:sldId id="269" r:id="rId26"/>
    <p:sldId id="271" r:id="rId27"/>
    <p:sldId id="273" r:id="rId28"/>
    <p:sldId id="274" r:id="rId29"/>
    <p:sldId id="276" r:id="rId30"/>
    <p:sldId id="281" r:id="rId31"/>
    <p:sldId id="282" r:id="rId32"/>
    <p:sldId id="284" r:id="rId33"/>
    <p:sldId id="286" r:id="rId34"/>
    <p:sldId id="289" r:id="rId35"/>
    <p:sldId id="291" r:id="rId36"/>
    <p:sldId id="293" r:id="rId37"/>
    <p:sldId id="295" r:id="rId38"/>
    <p:sldId id="303" r:id="rId39"/>
    <p:sldId id="309" r:id="rId40"/>
    <p:sldId id="296" r:id="rId41"/>
    <p:sldId id="310" r:id="rId42"/>
    <p:sldId id="311" r:id="rId43"/>
    <p:sldId id="298" r:id="rId44"/>
    <p:sldId id="299" r:id="rId45"/>
    <p:sldId id="301" r:id="rId46"/>
    <p:sldId id="308" r:id="rId47"/>
    <p:sldId id="304" r:id="rId48"/>
    <p:sldId id="302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3" autoAdjust="0"/>
    <p:restoredTop sz="94692" autoAdjust="0"/>
  </p:normalViewPr>
  <p:slideViewPr>
    <p:cSldViewPr>
      <p:cViewPr>
        <p:scale>
          <a:sx n="66" d="100"/>
          <a:sy n="66" d="100"/>
        </p:scale>
        <p:origin x="-1284" y="-432"/>
      </p:cViewPr>
      <p:guideLst>
        <p:guide orient="horz" pos="2160"/>
        <p:guide pos="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8" Type="http://schemas.openxmlformats.org/officeDocument/2006/relationships/slideMaster" Target="slideMasters/slideMaster8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1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23395EF-D4B1-42F4-AE3F-21D2EF866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C0A4A27-0E0E-4482-B04D-F4F693E6A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9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40BDA-B28F-49D8-B7BC-E82CD7E77ADA}" type="slidenum">
              <a:rPr lang="en-US">
                <a:latin typeface="Arial" pitchFamily="34" charset="0"/>
                <a:ea typeface="MS PGothic" pitchFamily="34" charset="-128"/>
              </a:rPr>
              <a:pPr/>
              <a:t>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81468-6151-418B-B89F-D05AD93384D6}" type="slidenum">
              <a:rPr lang="en-US">
                <a:latin typeface="Arial" pitchFamily="34" charset="0"/>
                <a:ea typeface="MS PGothic" pitchFamily="34" charset="-128"/>
              </a:rPr>
              <a:pPr/>
              <a:t>11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100D7-2D31-4D77-AD7F-A35CC8DC9E42}" type="slidenum">
              <a:rPr lang="en-US">
                <a:latin typeface="Arial" pitchFamily="34" charset="0"/>
                <a:ea typeface="MS PGothic" pitchFamily="34" charset="-128"/>
              </a:rPr>
              <a:pPr/>
              <a:t>12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The photo shows a buret, a graduated cylinder, a volumetric flask, and a volumetric pipet. These are just some examples of volume-measuring devices.</a:t>
            </a:r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7B7A42-2956-462A-A236-01B772DE7B81}" type="slidenum">
              <a:rPr lang="en-US">
                <a:latin typeface="Arial" pitchFamily="34" charset="0"/>
                <a:ea typeface="MS PGothic" pitchFamily="34" charset="-128"/>
              </a:rPr>
              <a:pPr/>
              <a:t>13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B1758-9A11-420E-BADA-E8B89789877D}" type="slidenum">
              <a:rPr lang="en-US">
                <a:latin typeface="Arial" pitchFamily="34" charset="0"/>
                <a:ea typeface="MS PGothic" pitchFamily="34" charset="-128"/>
              </a:rPr>
              <a:pPr/>
              <a:t>14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A6938-52ED-4080-B8F8-DA3E10DA7F24}" type="slidenum">
              <a:rPr lang="en-US">
                <a:latin typeface="Arial" pitchFamily="34" charset="0"/>
                <a:ea typeface="MS PGothic" pitchFamily="34" charset="-128"/>
              </a:rPr>
              <a:pPr/>
              <a:t>15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1C4DB-1E9A-4AA6-B545-6CD51E77598C}" type="slidenum">
              <a:rPr lang="en-US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DA12B-29D8-4F4A-BFA3-90A37F9260F6}" type="slidenum">
              <a:rPr lang="en-US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50EE5-62CF-42F4-829A-659EC17DCE8E}" type="slidenum">
              <a:rPr lang="en-US">
                <a:latin typeface="Arial" pitchFamily="34" charset="0"/>
                <a:ea typeface="MS PGothic" pitchFamily="34" charset="-128"/>
              </a:rPr>
              <a:pPr/>
              <a:t>18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D8CA39-43AA-40F8-89CD-B38825CFBCD9}" type="slidenum">
              <a:rPr lang="en-US">
                <a:latin typeface="Arial" pitchFamily="34" charset="0"/>
                <a:ea typeface="MS PGothic" pitchFamily="34" charset="-128"/>
              </a:rPr>
              <a:pPr/>
              <a:t>19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98D42-BAEF-4F4F-A825-A6CE06F6E51B}" type="slidenum">
              <a:rPr lang="en-US">
                <a:latin typeface="Arial" pitchFamily="34" charset="0"/>
                <a:ea typeface="MS PGothic" pitchFamily="34" charset="-128"/>
              </a:rPr>
              <a:pPr/>
              <a:t>20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3D002B-3139-4A5E-88CD-71EA5F608733}" type="slidenum">
              <a:rPr lang="en-US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F72A6-E83E-45BC-8286-D3F3BE802E01}" type="slidenum">
              <a:rPr lang="en-US">
                <a:latin typeface="Arial" pitchFamily="34" charset="0"/>
                <a:ea typeface="MS PGothic" pitchFamily="34" charset="-128"/>
              </a:rPr>
              <a:pPr/>
              <a:t>22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D7076-AEF7-489D-A2A3-9BD50F74FFD9}" type="slidenum">
              <a:rPr lang="en-US">
                <a:latin typeface="Arial" pitchFamily="34" charset="0"/>
                <a:ea typeface="MS PGothic" pitchFamily="34" charset="-128"/>
              </a:rPr>
              <a:pPr/>
              <a:t>25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3F0E9B-752C-411F-9A0D-B0F0DC9ED316}" type="slidenum">
              <a:rPr lang="en-US">
                <a:latin typeface="Arial" pitchFamily="34" charset="0"/>
                <a:ea typeface="MS PGothic" pitchFamily="34" charset="-128"/>
              </a:rPr>
              <a:pPr/>
              <a:t>26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1F5BF6-5B80-4042-A438-3BB219091333}" type="slidenum">
              <a:rPr lang="en-US">
                <a:latin typeface="Arial" pitchFamily="34" charset="0"/>
                <a:ea typeface="MS PGothic" pitchFamily="34" charset="-128"/>
              </a:rPr>
              <a:pPr/>
              <a:t>27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0C3BC-B391-44DA-BBD9-72BF63EC83FC}" type="slidenum">
              <a:rPr lang="en-US">
                <a:latin typeface="Arial" pitchFamily="34" charset="0"/>
                <a:ea typeface="MS PGothic" pitchFamily="34" charset="-128"/>
              </a:rPr>
              <a:pPr/>
              <a:t>29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E83C8-7BB4-4E06-B5AA-30FE135BA7DD}" type="slidenum">
              <a:rPr lang="en-US">
                <a:latin typeface="Arial" pitchFamily="34" charset="0"/>
                <a:ea typeface="MS PGothic" pitchFamily="34" charset="-128"/>
              </a:rPr>
              <a:pPr/>
              <a:t>30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F54C3C-5CA2-4379-B007-7AEB920A4846}" type="slidenum">
              <a:rPr lang="en-US">
                <a:latin typeface="Arial" pitchFamily="34" charset="0"/>
                <a:ea typeface="MS PGothic" pitchFamily="34" charset="-128"/>
              </a:rPr>
              <a:pPr/>
              <a:t>4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B814C-7E39-4D1A-B96F-5BE5C0B6AA77}" type="slidenum">
              <a:rPr lang="en-US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1287B4-5EAB-400C-993F-05D358E90793}" type="slidenum">
              <a:rPr lang="en-US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EEADCD-201C-43B0-A513-166A5D3B36FA}" type="slidenum">
              <a:rPr lang="en-US">
                <a:latin typeface="Arial" pitchFamily="34" charset="0"/>
                <a:ea typeface="MS PGothic" pitchFamily="34" charset="-128"/>
              </a:rPr>
              <a:pPr/>
              <a:t>7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A7491-BEB8-48A6-A427-514CA60D323A}" type="slidenum">
              <a:rPr lang="en-US">
                <a:latin typeface="Arial" pitchFamily="34" charset="0"/>
                <a:ea typeface="MS PGothic" pitchFamily="34" charset="-128"/>
              </a:rPr>
              <a:pPr/>
              <a:t>8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1F106D-95AE-431E-A2B0-92493CA36327}" type="slidenum">
              <a:rPr lang="en-US">
                <a:latin typeface="Arial" pitchFamily="34" charset="0"/>
                <a:ea typeface="MS PGothic" pitchFamily="34" charset="-128"/>
              </a:rPr>
              <a:pPr/>
              <a:t>9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A09058-EE03-4EA7-AFD4-A65AEE1EF564}" type="slidenum">
              <a:rPr lang="en-US">
                <a:latin typeface="Arial" pitchFamily="34" charset="0"/>
                <a:ea typeface="MS PGothic" pitchFamily="34" charset="-128"/>
              </a:rPr>
              <a:pPr/>
              <a:t>10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225" y="1095375"/>
            <a:ext cx="4168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53988"/>
            <a:ext cx="214153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272213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28600"/>
            <a:ext cx="2143125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76975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8350" y="1095375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7650" y="228600"/>
            <a:ext cx="2135188" cy="498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54750" cy="498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53988"/>
            <a:ext cx="2141537" cy="5330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272213" cy="5330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5605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53988"/>
            <a:ext cx="2160587" cy="552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329363" cy="5521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545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8725" y="211138"/>
            <a:ext cx="2011363" cy="5464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211138"/>
            <a:ext cx="5883275" cy="546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230188"/>
            <a:ext cx="1963737" cy="5445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30188"/>
            <a:ext cx="5743575" cy="5445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000" y="15605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7300" y="228600"/>
            <a:ext cx="2374900" cy="5446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28600"/>
            <a:ext cx="6972300" cy="544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29781-EED0-4DD2-ABA3-030446A61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8CED-E404-4873-A695-3DA4BFB03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36CBC-AC55-4729-8604-E01C8A637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038600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095375"/>
            <a:ext cx="4040188" cy="4421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6777C-E46C-40CE-806E-F17B2ACA6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C1B4D-A3CB-4D00-8F69-A27C638A3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ED4F4-5FEB-44E7-AD62-90004AEE0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D94F9-0603-42CD-ACAD-DFF69B0B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C5082-29A8-4B47-9972-A836D545E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1A30E-AADC-4A77-B8BD-8F33C1905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F225D-ABB6-4872-B0E6-35F9D0870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153988"/>
            <a:ext cx="2103437" cy="536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157913" cy="536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4C3EC-6524-4FA5-954F-D201B4B56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66800"/>
            <a:ext cx="41544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28600"/>
            <a:ext cx="2143125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278563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1613"/>
            <a:ext cx="9144000" cy="609600"/>
          </a:xfrm>
        </p:spPr>
        <p:txBody>
          <a:bodyPr anchorCtr="1"/>
          <a:lstStyle>
            <a:lvl1pPr algn="ctr" fontAlgn="ctr">
              <a:defRPr sz="4000" b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7813-B2F1-4493-A2A2-65B5055BE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6885C-FEA5-4B4F-9AFA-F286306E9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EC666-52E2-4D5C-BDB7-4390C660B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1F77-F5C0-4D69-9673-9272552E4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66FE-FB63-4B8E-9887-3AB992B56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918C-15ED-4307-B060-514FB58DE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3BAA0-20D3-4BF9-961A-723EEAE1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3B80-A12F-4A0F-8D49-410DBA82E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59936-DD1A-404A-8141-964BF35F8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CAE8-C9B9-466A-ADDA-7910538D4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7300" y="228600"/>
            <a:ext cx="2374900" cy="5446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2600" y="228600"/>
            <a:ext cx="6972300" cy="5446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8F753-B7CA-4CF4-B3A4-BF46D3564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F9872-6C80-46E3-B7C3-A1EBC1CECD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093EB-4356-4280-BB86-EEE3C0F4F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042988"/>
            <a:ext cx="42449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2988"/>
            <a:ext cx="42449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0479D-288D-472A-AFD6-C92D76E2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16985-CB43-4D33-86B5-B3CB232A9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5C486-B077-4738-B8DC-12EBEA5E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AA37-500B-4611-A334-B31C280B6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34BEA-91D9-4122-A655-CE89D5AF9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A500-6849-4532-86EC-40DB44043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D21D-8D62-43D1-9908-795D00E2F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1500" y="153988"/>
            <a:ext cx="2222500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53988"/>
            <a:ext cx="6518275" cy="5661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F09C-CBFC-41A6-A25D-0D2ED66E2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7ED73-5117-44FC-A1B9-80F977CD8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3175C-C166-4BA1-807D-C809319AC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7BF8C-3DCB-49DC-9DF9-A6861A1DF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EB93-A056-495F-8C92-E16E3D397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3A9CD-2E55-4170-82A2-F2455673D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7B152-5AE7-49CF-A986-78BCFC51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2325" y="1370013"/>
            <a:ext cx="42068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3CBB7-8761-439F-A449-B7475DDDA5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95A58-6F29-43D3-9E9D-84EC2674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35A0-5665-41EE-9C24-782F4C366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5BDAD-C907-443C-9786-C1E0BC91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153988"/>
            <a:ext cx="22177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5008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C2007-2421-4CE1-B361-41613F25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3F736-B525-4189-9243-88E50EC32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78BBE-3851-424F-8A17-8D5A850F8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A3073-0236-4F1C-8A57-DBB771E24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2449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425" y="1095375"/>
            <a:ext cx="42449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9D8CE-61F7-4072-9D7F-66776245C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3907-3802-479F-8D13-498698E92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89DF7-22F8-4109-9D68-81459A67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432A8-2E50-4CF3-AC2E-81ACDB14F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B02E5-08FB-4C96-95EB-3712C274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A8269-B71B-4CFB-A1C9-DA6F6F6B8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A2C81-58DB-4CC5-8060-E10F48E3B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153988"/>
            <a:ext cx="22177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5008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7CB8-CD75-43E2-9E7F-10436B2AC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911FA-9636-4810-94A7-99AEE8B8F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0A94-599F-41B4-A93C-C2C63A328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5A670-F9F7-4648-93AA-1877013FAA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60613"/>
            <a:ext cx="4152900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0613"/>
            <a:ext cx="4154487" cy="4421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65EFC-75A9-4884-BEE2-AF2B6E0C8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5716A-A26D-441B-95E1-43643622F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388A0-E57F-4E6D-810D-7707B0313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58F32-E32A-4E6B-BA5C-417D1B1DA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C4EFD-CC17-40AA-BEFA-552BBB397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D216-47D3-4B10-B7A5-217C45602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E8FD6-2711-41B9-9A26-07FAFD399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53988"/>
            <a:ext cx="2171700" cy="6627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53988"/>
            <a:ext cx="6364287" cy="662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B212-040C-43D3-90A6-192FDBCFA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EE59-A368-49B4-B602-9737292B5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43B73-AEBB-4E10-80D9-F38CF4D37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8B9A4-E569-4FEF-AE1F-6B0537A62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695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97456-FC49-4F30-8FD6-403A066C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8900C-CA9C-4CCB-85AC-5BB74FD2D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55503-498F-4430-B884-38D9FD5E2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D7352-BB3E-4892-8D38-3DCCADE87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CEDE-0BEE-4FBE-821A-4B01A6E14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E77E-C31A-4523-94D6-1529E20F7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30BE-4277-4C0E-ADC3-56DA8A50E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153988"/>
            <a:ext cx="2217737" cy="5637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500813" cy="5637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EB47D-E49B-4D4A-BA6D-30A0E6962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F4F0D-D905-4F4F-BFD9-19AEA6547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936B-3FE6-4C48-B180-4135B501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A723C-ADCA-40C1-8776-2D150C31E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095375"/>
            <a:ext cx="4130675" cy="477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A594-4864-4D5E-B25D-CFE9D101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3E33E-AAA4-4A24-9DAF-EF1AE9ED0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EA73D-85C3-46E2-A1B5-37532AC9B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1BAF-11D3-40A2-A87C-B6D367145F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B6FB4-8FA0-47A2-A76E-3E12C8A41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4C6CA-449B-4B22-A887-D5CCE2ACC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99568-B866-4C45-AA7A-DCD21519E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153988"/>
            <a:ext cx="2217737" cy="5713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500813" cy="5713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F54C3-F096-409F-8FD6-FAD45B94A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FB1D-D61A-4ABE-9E63-00B4EE90E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29825-2298-4534-8369-09FD38DE8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47D8B-4853-41A0-97DD-D76CDDEE7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095375"/>
            <a:ext cx="4038600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4050" y="1095375"/>
            <a:ext cx="4040188" cy="4619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1FA9-E251-4D20-996F-885FEB8C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A85C5-FE04-4BD6-B3F3-F719A4C4E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6E744-9104-469D-829D-F1686CF15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986BC-8857-40B2-B052-2F853E988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ECC15-AB46-438C-8985-A0820CD0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FF3C1-3374-418E-9150-45AF8D5CC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8C653-395F-434A-B8AA-ABD3276E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26263" y="153988"/>
            <a:ext cx="2217737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3050" y="153988"/>
            <a:ext cx="6500813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7410-79D8-4936-AD54-DBDB3929A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" Target="../slides/slide26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3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14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15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5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1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video" Target="arrowsmovie2.swf" TargetMode="Externa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7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8" name="Picture 5" descr="greettopsampleproblem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8100"/>
            <a:ext cx="8913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3700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00438" y="153988"/>
            <a:ext cx="4891087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SAMPLE PROBLEM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5C154BEC-8BDE-4DBB-88FE-D8FD719BB2DE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3" name="Picture 10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8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36" name="Picture 13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293" name="Picture 6" descr="section assesmentredbarche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899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2296" name="Group 9"/>
          <p:cNvGrpSpPr>
            <a:grpSpLocks/>
          </p:cNvGrpSpPr>
          <p:nvPr/>
        </p:nvGrpSpPr>
        <p:grpSpPr bwMode="auto">
          <a:xfrm>
            <a:off x="1524000" y="3429000"/>
            <a:ext cx="1901825" cy="579438"/>
            <a:chOff x="228" y="3246"/>
            <a:chExt cx="1198" cy="365"/>
          </a:xfrm>
        </p:grpSpPr>
        <p:sp>
          <p:nvSpPr>
            <p:cNvPr id="142346" name="AutoShape 10"/>
            <p:cNvSpPr>
              <a:spLocks noChangeArrowheads="1"/>
            </p:cNvSpPr>
            <p:nvPr/>
          </p:nvSpPr>
          <p:spPr bwMode="auto">
            <a:xfrm>
              <a:off x="228" y="3246"/>
              <a:ext cx="1198" cy="36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0000"/>
                </a:gs>
                <a:gs pos="50000">
                  <a:srgbClr val="FF0000">
                    <a:gamma/>
                    <a:shade val="56078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2347" name="AutoShape 11">
              <a:hlinkClick r:id="rId1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7" y="3324"/>
              <a:ext cx="1071" cy="2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2000" b="1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1582738" y="3548063"/>
            <a:ext cx="1722437" cy="39687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08000"/>
                </a:solidFill>
                <a:latin typeface="Arial" charset="0"/>
                <a:ea typeface="ＭＳ Ｐゴシック" pitchFamily="34" charset="-128"/>
              </a:rPr>
              <a:t>Section Quiz</a:t>
            </a: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298" name="Picture 13" descr="QT_ico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562600" y="3200400"/>
            <a:ext cx="2324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4114800" y="28956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latin typeface="Arial" charset="0"/>
                <a:ea typeface="ＭＳ Ｐゴシック" pitchFamily="34" charset="-128"/>
              </a:rPr>
              <a:t>-or-</a:t>
            </a:r>
          </a:p>
        </p:txBody>
      </p:sp>
      <p:sp>
        <p:nvSpPr>
          <p:cNvPr id="142351" name="Rectangle 1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09F4BBF5-B48E-440F-BE7A-91AFE55E478B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301" name="Picture 16" descr="end show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53" name="Text Box 17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2354" name="Rectangle 18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2304" name="Picture 19" descr="logo_ph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284163" indent="173038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 b="1">
          <a:solidFill>
            <a:schemeClr val="tx1"/>
          </a:solidFill>
          <a:latin typeface="+mn-lt"/>
        </a:defRPr>
      </a:lvl2pPr>
      <a:lvl3pPr marL="1804988" indent="-5334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Font typeface="Wingdings" pitchFamily="2" charset="2"/>
        <a:defRPr sz="1600">
          <a:solidFill>
            <a:schemeClr val="tx1"/>
          </a:solidFill>
          <a:latin typeface="+mn-lt"/>
        </a:defRPr>
      </a:lvl3pPr>
      <a:lvl4pPr marL="2300288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4pPr>
      <a:lvl5pPr marL="2795588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5pPr>
      <a:lvl6pPr marL="32527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6pPr>
      <a:lvl7pPr marL="37099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7pPr>
      <a:lvl8pPr marL="41671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8pPr>
      <a:lvl9pPr marL="4624388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317" name="Picture 6" descr="section assesmentredbarche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10933336-0044-42A0-AAB5-A0121FB1A294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321" name="Picture 10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3372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3324" name="Picture 13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AutoNum type="alphaLcPeriod"/>
        <a:defRPr sz="28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340" name="Picture 5" descr="greettopsampleproblem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38100"/>
            <a:ext cx="8913813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3700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00438" y="153988"/>
            <a:ext cx="4891087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533400" y="1524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SAMPLE PROBLEM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BCF5B055-0BBF-45FE-9418-751F328AD7BB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345" name="Picture 10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4396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348" name="Picture 13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856615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5365" name="Picture 6" descr="sample-practicetopbar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" y="60325"/>
            <a:ext cx="88884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505200" y="153988"/>
            <a:ext cx="54102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547688" y="152400"/>
            <a:ext cx="8062912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SAMPLE PROBLEM                  PRACTICE PROBLEM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FB6CC7BD-1F4F-4D88-886A-232AC5FC1BA9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369" name="Picture 10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9" name="Text Box 11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5420" name="Rectangle 1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5372" name="Picture 13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47688" y="21113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6390" name="Picture 7" descr="032-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82563"/>
            <a:ext cx="914400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B6BDC8BB-A25A-4788-884B-62C2DD31E77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6392" name="Picture 9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6443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6395" name="Picture 12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3200" b="1">
          <a:solidFill>
            <a:srgbClr val="1198F5"/>
          </a:solidFill>
          <a:latin typeface="+mn-lt"/>
          <a:ea typeface="+mn-ea"/>
          <a:cs typeface="+mn-cs"/>
        </a:defRPr>
      </a:lvl1pPr>
      <a:lvl2pPr marL="465138" indent="-7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14300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7413" name="Picture 6" descr="topbarcombo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952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30188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72901FF5-C413-4564-9679-86C146B9801F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7416" name="Picture 9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7467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7419" name="Picture 12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practice problem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01613"/>
            <a:ext cx="9144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682FF368-613A-413C-AAD1-3E5D48C4B51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8439" name="Picture 8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849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8443" name="Picture 12" descr="chemasap-6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9600" y="4419600"/>
            <a:ext cx="23939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93" name="Text Box 13"/>
          <p:cNvSpPr txBox="1">
            <a:spLocks noChangeArrowheads="1"/>
          </p:cNvSpPr>
          <p:nvPr/>
        </p:nvSpPr>
        <p:spPr bwMode="auto">
          <a:xfrm>
            <a:off x="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Practice Problems</a:t>
            </a:r>
          </a:p>
        </p:txBody>
      </p:sp>
      <p:pic>
        <p:nvPicPr>
          <p:cNvPr id="18445" name="Picture 14" descr="logo_ph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C93B9336-9022-4BBA-AE7A-0C702A8EC7E4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9462" name="Picture 6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53988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231188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951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EA1908A-F03D-416B-B910-857D5567E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9517" name="Text Box 13"/>
          <p:cNvSpPr txBox="1">
            <a:spLocks noChangeArrowheads="1"/>
          </p:cNvSpPr>
          <p:nvPr/>
        </p:nvSpPr>
        <p:spPr bwMode="auto">
          <a:xfrm>
            <a:off x="304800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1812925" y="152400"/>
            <a:ext cx="1539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009AFF"/>
                </a:solidFill>
                <a:latin typeface="Arial" charset="0"/>
                <a:ea typeface="ＭＳ Ｐゴシック" pitchFamily="34" charset="-128"/>
              </a:rPr>
              <a:t>A Crumb</a:t>
            </a:r>
          </a:p>
        </p:txBody>
      </p:sp>
      <p:sp>
        <p:nvSpPr>
          <p:cNvPr id="149519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9472" name="Picture 16" descr="ke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2397125"/>
            <a:ext cx="876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spcBef>
          <a:spcPct val="145000"/>
        </a:spcBef>
        <a:spcAft>
          <a:spcPct val="70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1544638" indent="-630238" algn="l" defTabSz="628650" rtl="0" eaLnBrk="0" fontAlgn="base" hangingPunct="0">
        <a:spcBef>
          <a:spcPct val="145000"/>
        </a:spcBef>
        <a:spcAft>
          <a:spcPct val="70000"/>
        </a:spcAft>
        <a:buSzPct val="125000"/>
        <a:tabLst>
          <a:tab pos="974725" algn="l"/>
          <a:tab pos="1198563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3pPr>
      <a:lvl4pPr marL="1866900" indent="-495300" algn="l" defTabSz="628650" rtl="0" eaLnBrk="0" fontAlgn="base" hangingPunct="0">
        <a:spcBef>
          <a:spcPct val="0"/>
        </a:spcBef>
        <a:spcAft>
          <a:spcPct val="70000"/>
        </a:spcAft>
        <a:buSzPct val="125000"/>
        <a:buChar char="•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1981200" indent="3175" algn="l" defTabSz="628650" rtl="0" eaLnBrk="0" fontAlgn="base" hangingPunct="0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4384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8956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33528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810000" indent="3175" algn="l" defTabSz="628650" rtl="0" fontAlgn="base">
        <a:spcBef>
          <a:spcPct val="0"/>
        </a:spcBef>
        <a:spcAft>
          <a:spcPct val="70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0" y="0"/>
            <a:ext cx="9144000" cy="558800"/>
          </a:xfrm>
          <a:prstGeom prst="rect">
            <a:avLst/>
          </a:prstGeom>
          <a:solidFill>
            <a:srgbClr val="137EC0"/>
          </a:solidFill>
          <a:ln w="22225">
            <a:solidFill>
              <a:srgbClr val="137E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© 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509" name="Picture 5" descr="section assesmentredbarchem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120650"/>
            <a:ext cx="451961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500" y="228600"/>
            <a:ext cx="7772400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8459788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0456" name="Rectangle 8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C869C4EE-6016-4533-A8C2-257ACB177A1A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513" name="Picture 9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0458" name="Text Box 10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360459" name="Rectangle 11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516" name="Picture 12" descr="logo_p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logo_ph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609600" indent="-609600" algn="l" rtl="0" eaLnBrk="0" fontAlgn="base" hangingPunct="0">
        <a:spcBef>
          <a:spcPct val="0"/>
        </a:spcBef>
        <a:spcAft>
          <a:spcPct val="75000"/>
        </a:spcAft>
        <a:buClr>
          <a:schemeClr val="tx2"/>
        </a:buClr>
        <a:buSzPct val="70000"/>
        <a:buFont typeface="Wingdings" pitchFamily="2" charset="2"/>
        <a:defRPr sz="2800" b="1">
          <a:solidFill>
            <a:srgbClr val="1198F5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0"/>
        </a:spcBef>
        <a:spcAft>
          <a:spcPct val="75000"/>
        </a:spcAft>
        <a:buClr>
          <a:schemeClr val="accent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0"/>
        </a:spcBef>
        <a:spcAft>
          <a:spcPct val="7500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AutoNum type="alphaL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lphaL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367619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67620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367621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762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762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D3711B9-DA6D-4237-84DE-5E3FF2B84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ottomleftswoo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6388" y="0"/>
            <a:ext cx="5027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practice problems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01613"/>
            <a:ext cx="9144000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2600" y="1560513"/>
            <a:ext cx="7772400" cy="41148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D3D37FD3-6CAD-4B54-92D6-11E539A7A8FF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055" name="Picture 8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0" name="Rectangle 10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228600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059" name="Picture 12" descr="chemasap-6a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38225" y="4619625"/>
            <a:ext cx="239395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0" y="228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Practice Problems</a:t>
            </a:r>
          </a:p>
        </p:txBody>
      </p:sp>
      <p:pic>
        <p:nvPicPr>
          <p:cNvPr id="2061" name="Picture 14" descr="logo_ph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50000"/>
        </a:spcBef>
        <a:spcAft>
          <a:spcPct val="0"/>
        </a:spcAft>
        <a:defRPr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077" name="Picture 5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42988"/>
            <a:ext cx="86423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E4A1004-EC98-4AFC-8B99-E62EBED18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083" name="Picture 13" descr="ke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2511425"/>
            <a:ext cx="876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20D21476-53C7-4450-8237-A7B387A1DB7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8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07" name="Text Box 19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37908" name="Text Box 20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spcBef>
          <a:spcPct val="25000"/>
        </a:spcBef>
        <a:spcAft>
          <a:spcPct val="180000"/>
        </a:spcAft>
        <a:tabLst>
          <a:tab pos="1379538" algn="l"/>
          <a:tab pos="1828800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828800" indent="-3175" algn="l" defTabSz="628650" rtl="0" eaLnBrk="0" fontAlgn="base" hangingPunct="0">
        <a:spcBef>
          <a:spcPct val="0"/>
        </a:spcBef>
        <a:spcAft>
          <a:spcPct val="180000"/>
        </a:spcAft>
        <a:tabLst>
          <a:tab pos="1379538" algn="l"/>
          <a:tab pos="1828800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2968625" indent="-1025525" algn="l" defTabSz="628650" rtl="0" eaLnBrk="0" fontAlgn="base" hangingPunct="0">
        <a:spcBef>
          <a:spcPct val="0"/>
        </a:spcBef>
        <a:spcAft>
          <a:spcPct val="75000"/>
        </a:spcAft>
        <a:tabLst>
          <a:tab pos="1379538" algn="l"/>
          <a:tab pos="1828800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3311525" indent="-228600" algn="l" defTabSz="628650" rtl="0" eaLnBrk="0" fontAlgn="base" hangingPunct="0">
        <a:spcBef>
          <a:spcPct val="0"/>
        </a:spcBef>
        <a:spcAft>
          <a:spcPct val="75000"/>
        </a:spcAft>
        <a:buChar char="–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36B4E554-7DCC-45D1-B555-E81010EBDAA1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4102" name="Picture 6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4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C730B80-4DE8-4A0D-8186-FEA5639D3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23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09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25" name="Text Box 17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6149" name="Picture 5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6423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5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1B7D342-102F-42D4-9E9D-E0EC888D6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pic>
        <p:nvPicPr>
          <p:cNvPr id="6157" name="Picture 13" descr="ke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2397125"/>
            <a:ext cx="876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8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5C410CD3-F9FA-4CAE-ACFB-ECB0E0DDE43D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spcBef>
          <a:spcPct val="25000"/>
        </a:spcBef>
        <a:spcAft>
          <a:spcPct val="180000"/>
        </a:spcAft>
        <a:tabLst>
          <a:tab pos="1379538" algn="l"/>
          <a:tab pos="1828800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544638" indent="-3175" algn="l" defTabSz="628650" rtl="0" eaLnBrk="0" fontAlgn="base" hangingPunct="0">
        <a:spcBef>
          <a:spcPct val="0"/>
        </a:spcBef>
        <a:spcAft>
          <a:spcPct val="180000"/>
        </a:spcAft>
        <a:tabLst>
          <a:tab pos="1379538" algn="l"/>
          <a:tab pos="1828800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2968625" indent="-1025525" algn="l" defTabSz="628650" rtl="0" eaLnBrk="0" fontAlgn="base" hangingPunct="0">
        <a:spcBef>
          <a:spcPct val="0"/>
        </a:spcBef>
        <a:spcAft>
          <a:spcPct val="75000"/>
        </a:spcAft>
        <a:tabLst>
          <a:tab pos="1379538" algn="l"/>
          <a:tab pos="1828800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3311525" indent="-228600" algn="l" defTabSz="628650" rtl="0" eaLnBrk="0" fontAlgn="base" hangingPunct="0">
        <a:spcBef>
          <a:spcPct val="0"/>
        </a:spcBef>
        <a:spcAft>
          <a:spcPct val="75000"/>
        </a:spcAft>
        <a:buChar char="–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379538" algn="l"/>
          <a:tab pos="18288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173" name="Picture 5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8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717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60613"/>
            <a:ext cx="8459787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1EA7B11D-3086-42E6-95F1-D92C765C2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6205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6207" name="Rectangle 1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7397C5DB-28AF-4EE8-8710-441C6D9CC593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181" name="Picture 16" descr="key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4400" y="2397125"/>
            <a:ext cx="762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6210" name="Text Box 18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136211" name="Text Box 19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165100" indent="-165100" algn="l" defTabSz="628650" rtl="0" eaLnBrk="0" fontAlgn="base" hangingPunct="0">
        <a:spcBef>
          <a:spcPct val="80000"/>
        </a:spcBef>
        <a:spcAft>
          <a:spcPct val="80000"/>
        </a:spcAft>
        <a:tabLst>
          <a:tab pos="2578100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265238" indent="-808038" algn="l" defTabSz="628650" rtl="0" eaLnBrk="0" fontAlgn="base" hangingPunct="0">
        <a:spcBef>
          <a:spcPct val="80000"/>
        </a:spcBef>
        <a:spcAft>
          <a:spcPct val="30000"/>
        </a:spcAft>
        <a:tabLst>
          <a:tab pos="2578100" algn="l"/>
        </a:tabLst>
        <a:defRPr sz="2800" b="1">
          <a:solidFill>
            <a:schemeClr val="tx1"/>
          </a:solidFill>
          <a:latin typeface="+mn-lt"/>
          <a:ea typeface="MS PGothic" pitchFamily="34" charset="-128"/>
        </a:defRPr>
      </a:lvl2pPr>
      <a:lvl3pPr marL="2001838" indent="-288925" algn="l" defTabSz="628650" rtl="0" eaLnBrk="0" fontAlgn="base" hangingPunct="0">
        <a:spcBef>
          <a:spcPct val="0"/>
        </a:spcBef>
        <a:spcAft>
          <a:spcPct val="30000"/>
        </a:spcAft>
        <a:buSzPct val="125000"/>
        <a:buChar char="•"/>
        <a:tabLst>
          <a:tab pos="2578100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2116138" indent="-744538" algn="l" defTabSz="628650" rtl="0" eaLnBrk="0" fontAlgn="base" hangingPunct="0">
        <a:spcBef>
          <a:spcPct val="0"/>
        </a:spcBef>
        <a:spcAft>
          <a:spcPct val="60000"/>
        </a:spcAft>
        <a:buChar char="–"/>
        <a:tabLst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578100" indent="-60325" algn="l" defTabSz="628650" rtl="0" eaLnBrk="0" fontAlgn="base" hangingPunct="0">
        <a:spcBef>
          <a:spcPct val="0"/>
        </a:spcBef>
        <a:spcAft>
          <a:spcPct val="60000"/>
        </a:spcAft>
        <a:buChar char="»"/>
        <a:tabLst>
          <a:tab pos="2578100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30353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4925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9497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4406900" indent="-60325" algn="l" defTabSz="628650" rtl="0" fontAlgn="base">
        <a:spcBef>
          <a:spcPct val="0"/>
        </a:spcBef>
        <a:spcAft>
          <a:spcPct val="60000"/>
        </a:spcAft>
        <a:buChar char="»"/>
        <a:tabLst>
          <a:tab pos="2578100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vised_sample_sectionopen5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F78B662C-5ABB-4C27-8DA2-09CF424127D1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8198" name="Picture 6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0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82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EA99FD4-E157-4F6A-99B5-16D4538A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8255" name="Rectangle 15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05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8257" name="Text Box 17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854075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855663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854075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1092200" indent="-177800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85407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1206500" indent="165100" algn="l" defTabSz="855663" rtl="0" eaLnBrk="0" fontAlgn="base" hangingPunct="0">
        <a:spcBef>
          <a:spcPct val="0"/>
        </a:spcBef>
        <a:spcAft>
          <a:spcPct val="75000"/>
        </a:spcAft>
        <a:buSzPct val="125000"/>
        <a:tabLst>
          <a:tab pos="85407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595438" indent="-230188" algn="l" defTabSz="855663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20526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5098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9670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424238" indent="-230188" algn="l" defTabSz="855663" rtl="0" fontAlgn="base">
        <a:spcBef>
          <a:spcPct val="0"/>
        </a:spcBef>
        <a:spcAft>
          <a:spcPct val="75000"/>
        </a:spcAft>
        <a:buSzPct val="125000"/>
        <a:buChar char="•"/>
        <a:tabLst>
          <a:tab pos="854075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vised_sample_sectionopen5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end show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0245" name="Picture 5" descr="logo_ph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4137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029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029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B8294616-EE61-4F33-BB90-31219DEDA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0302" name="Rectangle 14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40303" name="arrowsmovie2.swf" descr="arrowsmovie2">
            <a:hlinkClick r:id="" action="ppaction://media"/>
          </p:cNvPr>
          <p:cNvPicPr>
            <a:picLocks noRot="1" noChangeAspect="1" noChangeArrowheads="1"/>
          </p:cNvPicPr>
          <p:nvPr>
            <a:quickTimeFile r:link="rId13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185150" y="76200"/>
            <a:ext cx="5778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7F13D3A0-B611-4E6B-8C8E-6154F889CAC7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0254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0306" name="Text Box 18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140307" name="Text Box 19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0303"/>
                </p:tgtEl>
              </p:cMediaNode>
            </p:video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3200" b="1">
          <a:solidFill>
            <a:srgbClr val="EB3121"/>
          </a:solidFill>
          <a:latin typeface="+mn-lt"/>
          <a:ea typeface="MS PGothic" pitchFamily="34" charset="-128"/>
          <a:cs typeface="+mn-cs"/>
        </a:defRPr>
      </a:lvl1pPr>
      <a:lvl2pPr marL="114300" indent="342900" algn="l" defTabSz="628650" rtl="0" eaLnBrk="0" fontAlgn="base" hangingPunct="0">
        <a:lnSpc>
          <a:spcPct val="85000"/>
        </a:lnSpc>
        <a:spcBef>
          <a:spcPct val="0"/>
        </a:spcBef>
        <a:spcAft>
          <a:spcPct val="75000"/>
        </a:spcAft>
        <a:tabLst>
          <a:tab pos="974725" algn="l"/>
          <a:tab pos="1198563" algn="l"/>
        </a:tabLst>
        <a:defRPr sz="2800" b="1">
          <a:solidFill>
            <a:srgbClr val="1198F5"/>
          </a:solidFill>
          <a:latin typeface="+mn-lt"/>
          <a:ea typeface="MS PGothic" pitchFamily="34" charset="-128"/>
        </a:defRPr>
      </a:lvl2pPr>
      <a:lvl3pPr marL="465138" indent="44450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914400" indent="-225425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974725" algn="l"/>
          <a:tab pos="1198563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4pPr>
      <a:lvl5pPr marL="1376363" indent="3175" algn="l" defTabSz="628650" rtl="0" eaLnBrk="0" fontAlgn="base" hangingPunct="0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5pPr>
      <a:lvl6pPr marL="18335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6pPr>
      <a:lvl7pPr marL="22907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7pPr>
      <a:lvl8pPr marL="27479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8pPr>
      <a:lvl9pPr marL="3205163" indent="3175" algn="l" defTabSz="628650" rtl="0" fontAlgn="base">
        <a:spcBef>
          <a:spcPct val="0"/>
        </a:spcBef>
        <a:spcAft>
          <a:spcPct val="75000"/>
        </a:spcAft>
        <a:buSzPct val="125000"/>
        <a:tabLst>
          <a:tab pos="974725" algn="l"/>
          <a:tab pos="1198563" algn="l"/>
        </a:tabLst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emasap6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end show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93063" y="6311900"/>
            <a:ext cx="1446212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8124825" y="6453188"/>
            <a:ext cx="1042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End Show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11269" name="Picture 5" descr="logo_ph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" y="6267450"/>
            <a:ext cx="588963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3616325" y="6621463"/>
            <a:ext cx="19272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  <a:cs typeface="Arial" charset="0"/>
              </a:rPr>
              <a:t>© </a:t>
            </a:r>
            <a:r>
              <a:rPr lang="en-US" sz="900">
                <a:solidFill>
                  <a:srgbClr val="A2A2A2"/>
                </a:solidFill>
                <a:latin typeface="Arial" charset="0"/>
                <a:ea typeface="ＭＳ Ｐゴシック" pitchFamily="34" charset="-128"/>
              </a:rPr>
              <a:t>Copyright Pearson Prentice Hall</a:t>
            </a:r>
            <a:endParaRPr lang="en-US" sz="1200">
              <a:solidFill>
                <a:srgbClr val="A2A2A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71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050" y="1095375"/>
            <a:ext cx="8231188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5F7F63C-2E74-4C95-834C-4C3C21827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1325" name="Rectangle 13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8001000" y="63246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1327" name="Rectangle 15"/>
          <p:cNvSpPr>
            <a:spLocks noChangeArrowheads="1"/>
          </p:cNvSpPr>
          <p:nvPr/>
        </p:nvSpPr>
        <p:spPr bwMode="auto">
          <a:xfrm>
            <a:off x="6781800" y="5975350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182880"/>
          <a:lstStyle/>
          <a:p>
            <a:pPr algn="r" eaLnBrk="1" hangingPunct="1">
              <a:defRPr/>
            </a:pPr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             Slide </a:t>
            </a:r>
          </a:p>
          <a:p>
            <a:pPr algn="r" eaLnBrk="1" hangingPunct="1">
              <a:defRPr/>
            </a:pPr>
            <a:fld id="{2D4B7B80-D88D-4C60-B985-CF34630E012B}" type="slidenum"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pPr algn="r" eaLnBrk="1" hangingPunct="1">
                <a:defRPr/>
              </a:pPr>
              <a:t>‹#›</a:t>
            </a:fld>
            <a:r>
              <a:rPr lang="en-US" sz="12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of 46  </a:t>
            </a:r>
            <a:endParaRPr lang="en-US" sz="1400" b="1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27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5153025" y="153988"/>
            <a:ext cx="399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1329" name="Text Box 17"/>
          <p:cNvSpPr txBox="1">
            <a:spLocks noChangeArrowheads="1"/>
          </p:cNvSpPr>
          <p:nvPr userDrawn="1"/>
        </p:nvSpPr>
        <p:spPr bwMode="auto">
          <a:xfrm>
            <a:off x="1812925" y="152400"/>
            <a:ext cx="3641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solidFill>
                  <a:srgbClr val="1198F5"/>
                </a:solidFill>
                <a:latin typeface="Arial" charset="0"/>
                <a:ea typeface="ＭＳ Ｐゴシック" pitchFamily="34" charset="-128"/>
              </a:rPr>
              <a:t>Concentrations of Solutions</a:t>
            </a:r>
          </a:p>
        </p:txBody>
      </p:sp>
      <p:sp>
        <p:nvSpPr>
          <p:cNvPr id="141330" name="Text Box 18"/>
          <p:cNvSpPr txBox="1">
            <a:spLocks noChangeArrowheads="1"/>
          </p:cNvSpPr>
          <p:nvPr userDrawn="1"/>
        </p:nvSpPr>
        <p:spPr bwMode="auto">
          <a:xfrm>
            <a:off x="4908550" y="152400"/>
            <a:ext cx="31591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b="1">
                <a:latin typeface="Arial" charset="0"/>
                <a:ea typeface="ＭＳ Ｐゴシック" pitchFamily="34" charset="-128"/>
              </a:rPr>
              <a:t>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rgbClr val="A92318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628650" rtl="0" eaLnBrk="0" fontAlgn="base" hangingPunct="0">
        <a:spcBef>
          <a:spcPct val="0"/>
        </a:spcBef>
        <a:spcAft>
          <a:spcPct val="75000"/>
        </a:spcAft>
        <a:tabLst>
          <a:tab pos="1600200" algn="l"/>
          <a:tab pos="1825625" algn="l"/>
        </a:tabLst>
        <a:defRPr sz="2800" b="1">
          <a:solidFill>
            <a:srgbClr val="1198F5"/>
          </a:solidFill>
          <a:latin typeface="+mn-lt"/>
          <a:ea typeface="MS PGothic" pitchFamily="34" charset="-128"/>
          <a:cs typeface="+mn-cs"/>
        </a:defRPr>
      </a:lvl1pPr>
      <a:lvl2pPr marL="739775" indent="3175" algn="l" defTabSz="628650" rtl="0" eaLnBrk="0" fontAlgn="base" hangingPunct="0">
        <a:spcBef>
          <a:spcPct val="0"/>
        </a:spcBef>
        <a:spcAft>
          <a:spcPct val="75000"/>
        </a:spcAft>
        <a:tabLst>
          <a:tab pos="1600200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257300" indent="-342900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1600200" algn="l"/>
          <a:tab pos="1825625" algn="l"/>
        </a:tabLst>
        <a:defRPr sz="2800">
          <a:solidFill>
            <a:schemeClr val="tx1"/>
          </a:solidFill>
          <a:latin typeface="+mn-lt"/>
          <a:ea typeface="MS PGothic" pitchFamily="34" charset="-128"/>
        </a:defRPr>
      </a:lvl3pPr>
      <a:lvl4pPr marL="1885950" indent="-400050" algn="l" defTabSz="628650" rtl="0" eaLnBrk="0" fontAlgn="base" hangingPunct="0">
        <a:spcBef>
          <a:spcPct val="0"/>
        </a:spcBef>
        <a:spcAft>
          <a:spcPct val="75000"/>
        </a:spcAft>
        <a:buSzPct val="125000"/>
        <a:buChar char="•"/>
        <a:tabLst>
          <a:tab pos="1600200" algn="l"/>
          <a:tab pos="1825625" algn="l"/>
        </a:tabLst>
        <a:defRPr sz="2400">
          <a:solidFill>
            <a:schemeClr val="tx1"/>
          </a:solidFill>
          <a:latin typeface="+mn-lt"/>
          <a:ea typeface="MS PGothic" pitchFamily="34" charset="-128"/>
        </a:defRPr>
      </a:lvl4pPr>
      <a:lvl5pPr marL="3654425" indent="-228600" algn="l" defTabSz="628650" rtl="0" eaLnBrk="0" fontAlgn="base" hangingPunct="0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41116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45688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50260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5483225" indent="-228600" algn="l" defTabSz="628650" rtl="0" fontAlgn="base">
        <a:spcBef>
          <a:spcPct val="0"/>
        </a:spcBef>
        <a:spcAft>
          <a:spcPct val="75000"/>
        </a:spcAft>
        <a:buChar char="»"/>
        <a:tabLst>
          <a:tab pos="1600200" algn="l"/>
          <a:tab pos="1825625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7.xml"/><Relationship Id="rId4" Type="http://schemas.openxmlformats.org/officeDocument/2006/relationships/hyperlink" Target="ChemASAP/dswmedia/rsc/asap1_chem05_cmps160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Concentrations </a:t>
            </a:r>
            <a:endParaRPr lang="ar-IQ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050" y="1370012"/>
            <a:ext cx="8566150" cy="5487987"/>
          </a:xfrm>
        </p:spPr>
        <p:txBody>
          <a:bodyPr/>
          <a:lstStyle/>
          <a:p>
            <a:pPr algn="ctr"/>
            <a:r>
              <a:rPr lang="ar-IQ" dirty="0" smtClean="0"/>
              <a:t> </a:t>
            </a:r>
          </a:p>
          <a:p>
            <a:pPr marL="0" lvl="0" indent="0" algn="ctr" rtl="1">
              <a:spcBef>
                <a:spcPct val="20000"/>
              </a:spcBef>
              <a:buClrTx/>
              <a:buSzTx/>
            </a:pPr>
            <a:r>
              <a:rPr lang="ar-IQ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جامعة البصرة– كلية الصيدلة </a:t>
            </a:r>
          </a:p>
          <a:p>
            <a:pPr marL="0" lvl="0" indent="0" algn="ctr" rtl="1">
              <a:spcBef>
                <a:spcPct val="20000"/>
              </a:spcBef>
              <a:buClrTx/>
              <a:buSzTx/>
            </a:pPr>
            <a:r>
              <a:rPr lang="ar-IQ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فرع الكيمياء الصيدلانية – المرحلة الأولى </a:t>
            </a:r>
          </a:p>
          <a:p>
            <a:pPr marL="0" lvl="0" indent="0" algn="ctr" rtl="1">
              <a:spcBef>
                <a:spcPct val="20000"/>
              </a:spcBef>
              <a:buClrTx/>
              <a:buSzTx/>
            </a:pPr>
            <a:r>
              <a:rPr lang="ar-IQ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الكيمياء التحليلية </a:t>
            </a:r>
          </a:p>
          <a:p>
            <a:pPr marL="0" lvl="0" indent="0" algn="ctr" rtl="1">
              <a:spcBef>
                <a:spcPct val="20000"/>
              </a:spcBef>
              <a:buClrTx/>
              <a:buSzTx/>
            </a:pPr>
            <a:r>
              <a:rPr lang="ar-IQ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الأستاذ االدكتور </a:t>
            </a:r>
          </a:p>
          <a:p>
            <a:pPr marL="0" lvl="0" indent="0" algn="ctr" rtl="1">
              <a:spcBef>
                <a:spcPct val="20000"/>
              </a:spcBef>
              <a:buClrTx/>
              <a:buSzTx/>
            </a:pPr>
            <a:r>
              <a:rPr lang="ar-IQ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حسين </a:t>
            </a:r>
            <a:r>
              <a:rPr lang="ar-IQ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ناصر السلمان</a:t>
            </a:r>
            <a:endParaRPr lang="ar-IQ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rtl="1" eaLnBrk="1" hangingPunct="1">
              <a:lnSpc>
                <a:spcPct val="90000"/>
              </a:lnSpc>
              <a:spcBef>
                <a:spcPct val="20000"/>
              </a:spcBef>
              <a:buClrTx/>
              <a:buSzTx/>
            </a:pPr>
            <a:r>
              <a:rPr lang="en-US" alt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2025-2024</a:t>
            </a:r>
            <a:endParaRPr lang="en-US" alt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Dilutions</a:t>
            </a:r>
          </a:p>
        </p:txBody>
      </p:sp>
      <p:sp>
        <p:nvSpPr>
          <p:cNvPr id="3686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0825" y="1042988"/>
            <a:ext cx="8642350" cy="5265737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Making Dilutions</a:t>
            </a:r>
          </a:p>
          <a:p>
            <a:pPr lvl="1" eaLnBrk="1" hangingPunct="1"/>
            <a:r>
              <a:rPr lang="en-US" dirty="0" smtClean="0"/>
              <a:t>What effect does dilution have on the total moles of solute in a solution?</a:t>
            </a:r>
          </a:p>
          <a:p>
            <a:pPr lvl="1" eaLnBrk="1" hangingPunct="1"/>
            <a:r>
              <a:rPr lang="en-US" dirty="0" smtClean="0"/>
              <a:t>Diluting a solution reduces the number of moles of solute per unit volume, </a:t>
            </a:r>
            <a:r>
              <a:rPr lang="en-US" dirty="0" smtClean="0">
                <a:solidFill>
                  <a:srgbClr val="00B0F0"/>
                </a:solidFill>
                <a:latin typeface="Book Antiqua" pitchFamily="18" charset="0"/>
              </a:rPr>
              <a:t>but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total number of </a:t>
            </a:r>
            <a:r>
              <a:rPr lang="en-US" b="0" dirty="0" smtClean="0"/>
              <a:t>moles</a:t>
            </a:r>
            <a:r>
              <a:rPr lang="en-US" dirty="0" smtClean="0">
                <a:solidFill>
                  <a:srgbClr val="FF0000"/>
                </a:solidFill>
              </a:rPr>
              <a:t> of solute in solution does not </a:t>
            </a:r>
            <a:r>
              <a:rPr lang="en-US" i="1" dirty="0" smtClean="0"/>
              <a:t>change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Dilutions</a:t>
            </a:r>
          </a:p>
        </p:txBody>
      </p:sp>
      <p:sp>
        <p:nvSpPr>
          <p:cNvPr id="4199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smtClean="0"/>
              <a:t>The total number of moles of solute remains unchanged upon dilution, so you can write this equation.</a:t>
            </a:r>
          </a:p>
          <a:p>
            <a:pPr marL="0" indent="0" eaLnBrk="1" hangingPunct="1"/>
            <a:endParaRPr lang="en-US" smtClean="0"/>
          </a:p>
          <a:p>
            <a:pPr marL="0" indent="0" eaLnBrk="1" hangingPunct="1"/>
            <a:endParaRPr lang="en-US" smtClean="0"/>
          </a:p>
          <a:p>
            <a:pPr lvl="2" eaLnBrk="1" hangingPunct="1"/>
            <a:r>
              <a:rPr lang="en-US" smtClean="0"/>
              <a:t>M</a:t>
            </a:r>
            <a:r>
              <a:rPr lang="en-US" baseline="-25000" smtClean="0"/>
              <a:t>1</a:t>
            </a:r>
            <a:r>
              <a:rPr lang="en-US" smtClean="0"/>
              <a:t> and V</a:t>
            </a:r>
            <a:r>
              <a:rPr lang="en-US" baseline="-25000" smtClean="0"/>
              <a:t>1</a:t>
            </a:r>
            <a:r>
              <a:rPr lang="en-US" smtClean="0"/>
              <a:t> are the molarity and volume of the initial solution, and M</a:t>
            </a:r>
            <a:r>
              <a:rPr lang="en-US" baseline="-25000" smtClean="0"/>
              <a:t>2</a:t>
            </a:r>
            <a:r>
              <a:rPr lang="en-US" smtClean="0"/>
              <a:t> and V</a:t>
            </a:r>
            <a:r>
              <a:rPr lang="en-US" baseline="-25000" smtClean="0"/>
              <a:t>2</a:t>
            </a:r>
            <a:r>
              <a:rPr lang="en-US" smtClean="0"/>
              <a:t> are the molarity and volume of the diluted solution.</a:t>
            </a:r>
          </a:p>
          <a:p>
            <a:pPr marL="0" indent="0" eaLnBrk="1" hangingPunct="1"/>
            <a:endParaRPr lang="en-US" smtClean="0"/>
          </a:p>
        </p:txBody>
      </p:sp>
      <p:pic>
        <p:nvPicPr>
          <p:cNvPr id="41990" name="Picture 6" descr="0483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978150"/>
            <a:ext cx="7416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Making Dilutions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b="1" smtClean="0"/>
              <a:t>Volume-Measuring Devices</a:t>
            </a:r>
          </a:p>
          <a:p>
            <a:pPr marL="0" indent="0" eaLnBrk="1" hangingPunct="1"/>
            <a:endParaRPr lang="en-US" smtClean="0"/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pic>
        <p:nvPicPr>
          <p:cNvPr id="43013" name="Picture 8" descr="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0" y="1854200"/>
            <a:ext cx="2482850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0484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317625"/>
            <a:ext cx="85725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16.4</a:t>
            </a:r>
          </a:p>
        </p:txBody>
      </p:sp>
      <p:pic>
        <p:nvPicPr>
          <p:cNvPr id="44036" name="Picture 4" descr="0484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3736975"/>
            <a:ext cx="86106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0484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549275"/>
            <a:ext cx="86106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16.4</a:t>
            </a:r>
          </a:p>
        </p:txBody>
      </p:sp>
      <p:pic>
        <p:nvPicPr>
          <p:cNvPr id="45060" name="Picture 4" descr="0484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775" y="4235450"/>
            <a:ext cx="8686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0484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" y="625476"/>
            <a:ext cx="8072438" cy="18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8"/>
          <p:cNvSpPr>
            <a:spLocks noChangeArrowheads="1"/>
          </p:cNvSpPr>
          <p:nvPr/>
        </p:nvSpPr>
        <p:spPr bwMode="auto">
          <a:xfrm>
            <a:off x="2057400" y="228600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for Sample Problem 16.4</a:t>
            </a:r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304800" y="685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 Solutions</a:t>
            </a:r>
          </a:p>
        </p:txBody>
      </p:sp>
      <p:sp>
        <p:nvSpPr>
          <p:cNvPr id="4813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indent="0" algn="ctr" eaLnBrk="1" hangingPunct="1"/>
            <a:r>
              <a:rPr lang="en-US" dirty="0" smtClean="0"/>
              <a:t>Concentration in Percent </a:t>
            </a:r>
          </a:p>
          <a:p>
            <a:pPr lvl="1" indent="0" algn="ctr" eaLnBrk="1" hangingPunct="1"/>
            <a:r>
              <a:rPr lang="en-US" dirty="0" smtClean="0"/>
              <a:t>(Volume/Volume)</a:t>
            </a:r>
          </a:p>
          <a:p>
            <a:pPr marL="0" indent="0" eaLnBrk="1" hangingPunct="1"/>
            <a:endParaRPr lang="en-US" dirty="0" smtClean="0"/>
          </a:p>
        </p:txBody>
      </p:sp>
      <p:pic>
        <p:nvPicPr>
          <p:cNvPr id="48132" name="Picture 6" descr="e0485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9900" y="2979738"/>
            <a:ext cx="81153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16.5</a:t>
            </a:r>
          </a:p>
        </p:txBody>
      </p:sp>
      <p:pic>
        <p:nvPicPr>
          <p:cNvPr id="50179" name="Picture 4" descr="0485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675" y="893763"/>
            <a:ext cx="8737600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0485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3775075"/>
            <a:ext cx="878205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16.5</a:t>
            </a:r>
          </a:p>
        </p:txBody>
      </p:sp>
      <p:pic>
        <p:nvPicPr>
          <p:cNvPr id="51203" name="Picture 4" descr="0485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821055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 descr="0485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3889375"/>
            <a:ext cx="87630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914400"/>
            <a:ext cx="7772400" cy="381000"/>
          </a:xfrm>
        </p:spPr>
        <p:txBody>
          <a:bodyPr/>
          <a:lstStyle/>
          <a:p>
            <a:pPr eaLnBrk="1" hangingPunct="1"/>
            <a:r>
              <a:rPr lang="en-US" smtClean="0"/>
              <a:t>Practice Problems For Sample Problem 16.5</a:t>
            </a:r>
          </a:p>
        </p:txBody>
      </p:sp>
      <p:pic>
        <p:nvPicPr>
          <p:cNvPr id="52227" name="Picture 4" descr="0485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3" y="433388"/>
            <a:ext cx="7539037" cy="215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2122488" y="228600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for Sample Problem 16.5</a:t>
            </a:r>
          </a:p>
        </p:txBody>
      </p:sp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693738" y="4465638"/>
            <a:ext cx="2073275" cy="96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sp>
        <p:nvSpPr>
          <p:cNvPr id="2662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Molarity</a:t>
            </a:r>
          </a:p>
        </p:txBody>
      </p:sp>
      <p:sp>
        <p:nvSpPr>
          <p:cNvPr id="2662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en-US" sz="6000" dirty="0" err="1" smtClean="0">
                <a:latin typeface="Andalus" pitchFamily="18" charset="-78"/>
                <a:cs typeface="Andalus" pitchFamily="18" charset="-78"/>
              </a:rPr>
              <a:t>Molarity</a:t>
            </a:r>
            <a:endParaRPr lang="en-US" sz="6000" dirty="0" smtClean="0">
              <a:latin typeface="Andalus" pitchFamily="18" charset="-78"/>
              <a:cs typeface="Andalus" pitchFamily="18" charset="-78"/>
            </a:endParaRPr>
          </a:p>
          <a:p>
            <a:pPr lvl="1" eaLnBrk="1" hangingPunct="1"/>
            <a:r>
              <a:rPr lang="en-US" dirty="0" smtClean="0"/>
              <a:t>How do you calculate the </a:t>
            </a:r>
            <a:r>
              <a:rPr lang="en-US" dirty="0" err="1" smtClean="0"/>
              <a:t>molarity</a:t>
            </a:r>
            <a:r>
              <a:rPr lang="en-US" dirty="0" smtClean="0"/>
              <a:t> of a solution?</a:t>
            </a:r>
          </a:p>
          <a:p>
            <a:pPr marL="0" indent="0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Percent Solutions</a:t>
            </a:r>
          </a:p>
        </p:txBody>
      </p:sp>
      <p:sp>
        <p:nvSpPr>
          <p:cNvPr id="5325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1963" y="855663"/>
            <a:ext cx="8413750" cy="5607050"/>
          </a:xfrm>
        </p:spPr>
        <p:txBody>
          <a:bodyPr/>
          <a:lstStyle/>
          <a:p>
            <a:pPr lvl="1" indent="0" eaLnBrk="1" hangingPunct="1"/>
            <a:endParaRPr lang="en-US" dirty="0" smtClean="0"/>
          </a:p>
          <a:p>
            <a:pPr lvl="1" indent="0" algn="ctr" eaLnBrk="1" hangingPunct="1"/>
            <a:r>
              <a:rPr lang="en-US" dirty="0" smtClean="0"/>
              <a:t>Concentration in percent </a:t>
            </a:r>
          </a:p>
          <a:p>
            <a:pPr lvl="1" indent="0" algn="ctr" eaLnBrk="1" hangingPunct="1"/>
            <a:r>
              <a:rPr lang="en-US" dirty="0" smtClean="0"/>
              <a:t>(mass/mass)</a:t>
            </a:r>
          </a:p>
          <a:p>
            <a:pPr marL="0" indent="0" eaLnBrk="1" hangingPunct="1"/>
            <a:r>
              <a:rPr lang="en-US" dirty="0" smtClean="0"/>
              <a:t> 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pic>
        <p:nvPicPr>
          <p:cNvPr id="53253" name="Picture 4" descr="e0486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1650"/>
            <a:ext cx="83947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143000"/>
            <a:ext cx="478749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3162300"/>
            <a:ext cx="4942881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Parts per million</a:t>
            </a:r>
          </a:p>
        </p:txBody>
      </p:sp>
      <p:sp>
        <p:nvSpPr>
          <p:cNvPr id="5427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5763" y="1047750"/>
            <a:ext cx="8413750" cy="4772025"/>
          </a:xfrm>
        </p:spPr>
        <p:txBody>
          <a:bodyPr/>
          <a:lstStyle/>
          <a:p>
            <a:pPr lvl="1" indent="0" eaLnBrk="1" hangingPunct="1"/>
            <a:r>
              <a:rPr lang="en-US" dirty="0" smtClean="0"/>
              <a:t>Concentration in </a:t>
            </a:r>
            <a:r>
              <a:rPr lang="en-US" dirty="0" smtClean="0">
                <a:solidFill>
                  <a:srgbClr val="FF0000"/>
                </a:solidFill>
              </a:rPr>
              <a:t>parts per million 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FF0000"/>
                </a:solidFill>
              </a:rPr>
              <a:t>ppm</a:t>
            </a:r>
            <a:r>
              <a:rPr lang="en-US" dirty="0" smtClean="0"/>
              <a:t>)</a:t>
            </a:r>
          </a:p>
          <a:p>
            <a:pPr lvl="1" indent="0" eaLnBrk="1" hangingPunct="1"/>
            <a:r>
              <a:rPr lang="en-US" dirty="0" smtClean="0"/>
              <a:t>(To complete)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54276" name="Text Box 7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9300" y="2476500"/>
            <a:ext cx="5347796" cy="301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1181100"/>
            <a:ext cx="8141718" cy="209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8623" y="647701"/>
            <a:ext cx="8533188" cy="32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16.2 Section Quiz.</a:t>
            </a:r>
          </a:p>
        </p:txBody>
      </p:sp>
      <p:sp>
        <p:nvSpPr>
          <p:cNvPr id="349190" name="Rectangle 6"/>
          <p:cNvSpPr>
            <a:spLocks noChangeArrowheads="1"/>
          </p:cNvSpPr>
          <p:nvPr/>
        </p:nvSpPr>
        <p:spPr bwMode="auto">
          <a:xfrm>
            <a:off x="1154113" y="2286000"/>
            <a:ext cx="3725862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1.  To make a 1.00</a:t>
            </a:r>
            <a:r>
              <a:rPr lang="en-US" i="1" smtClean="0"/>
              <a:t>M</a:t>
            </a:r>
            <a:r>
              <a:rPr lang="en-US" smtClean="0"/>
              <a:t> aqueous solution of NaCl, 58.4 g of NaCl are dissolved in</a:t>
            </a:r>
          </a:p>
          <a:p>
            <a:pPr lvl="2" eaLnBrk="1" hangingPunct="1"/>
            <a:r>
              <a:rPr lang="en-US" smtClean="0"/>
              <a:t>1.00 liter of water.	</a:t>
            </a:r>
          </a:p>
          <a:p>
            <a:pPr lvl="2" eaLnBrk="1" hangingPunct="1"/>
            <a:r>
              <a:rPr lang="en-US" smtClean="0"/>
              <a:t>enough water to make 1.00 liter of solution	</a:t>
            </a:r>
          </a:p>
          <a:p>
            <a:pPr lvl="2" eaLnBrk="1" hangingPunct="1"/>
            <a:r>
              <a:rPr lang="en-US" smtClean="0"/>
              <a:t>1.00 kg of water.	</a:t>
            </a:r>
          </a:p>
          <a:p>
            <a:pPr lvl="2" eaLnBrk="1" hangingPunct="1"/>
            <a:r>
              <a:rPr lang="en-US" smtClean="0"/>
              <a:t>100 mL of water.	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16.2 Section Quiz.</a:t>
            </a: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1076325" y="3798888"/>
            <a:ext cx="2189163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2. What mass of sodium iodide (</a:t>
            </a:r>
            <a:r>
              <a:rPr lang="en-US" dirty="0" err="1" smtClean="0"/>
              <a:t>NaI</a:t>
            </a:r>
            <a:r>
              <a:rPr lang="en-US" dirty="0" smtClean="0"/>
              <a:t>) is contained in 250 </a:t>
            </a:r>
            <a:r>
              <a:rPr lang="en-US" dirty="0" err="1" smtClean="0"/>
              <a:t>mL</a:t>
            </a:r>
            <a:r>
              <a:rPr lang="en-US" dirty="0" smtClean="0"/>
              <a:t> of a 0.500M solution? </a:t>
            </a:r>
          </a:p>
          <a:p>
            <a:pPr lvl="2" eaLnBrk="1" hangingPunct="1"/>
            <a:r>
              <a:rPr lang="en-US" dirty="0" smtClean="0"/>
              <a:t>150 g	</a:t>
            </a:r>
          </a:p>
          <a:p>
            <a:pPr lvl="2" eaLnBrk="1" hangingPunct="1"/>
            <a:r>
              <a:rPr lang="en-US" dirty="0" smtClean="0"/>
              <a:t>75.0 g	</a:t>
            </a:r>
          </a:p>
          <a:p>
            <a:pPr lvl="2" eaLnBrk="1" hangingPunct="1"/>
            <a:r>
              <a:rPr lang="en-US" dirty="0" smtClean="0"/>
              <a:t>18.7 g	</a:t>
            </a:r>
          </a:p>
          <a:p>
            <a:pPr lvl="2" eaLnBrk="1" hangingPunct="1"/>
            <a:r>
              <a:rPr lang="en-US" dirty="0" smtClean="0"/>
              <a:t>0.50 g </a:t>
            </a:r>
          </a:p>
          <a:p>
            <a:pPr lvl="2" eaLnBrk="1" hangingPunct="1">
              <a:buNone/>
            </a:pPr>
            <a:r>
              <a:rPr lang="en-US" dirty="0" smtClean="0"/>
              <a:t>I  = 127 g/mol, Na = 23 g/mol.	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16.2 Section Quiz.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1116013" y="4551363"/>
            <a:ext cx="241935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5939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4. In a 2000 g solution of glucose that is labeled 5.0% (m/m), the mass of water is</a:t>
            </a:r>
          </a:p>
          <a:p>
            <a:pPr lvl="2" eaLnBrk="1" hangingPunct="1"/>
            <a:r>
              <a:rPr lang="en-US" smtClean="0"/>
              <a:t>2000 g. 	</a:t>
            </a:r>
          </a:p>
          <a:p>
            <a:pPr lvl="2" eaLnBrk="1" hangingPunct="1"/>
            <a:r>
              <a:rPr lang="en-US" smtClean="0"/>
              <a:t>100 g. 	</a:t>
            </a:r>
          </a:p>
          <a:p>
            <a:pPr lvl="2" eaLnBrk="1" hangingPunct="1"/>
            <a:r>
              <a:rPr lang="en-US" smtClean="0"/>
              <a:t>1995 g. 	</a:t>
            </a:r>
          </a:p>
          <a:p>
            <a:pPr lvl="2" eaLnBrk="1" hangingPunct="1"/>
            <a:r>
              <a:rPr lang="en-US" smtClean="0"/>
              <a:t>1900 g.	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" y="914400"/>
            <a:ext cx="8459788" cy="312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16.2 Section Quiz.</a:t>
            </a: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1116013" y="4551363"/>
            <a:ext cx="241935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4. In a 2000 g solution of glucose that is labeled 4.0 </a:t>
            </a:r>
            <a:r>
              <a:rPr lang="en-US" dirty="0" err="1" smtClean="0"/>
              <a:t>ppm</a:t>
            </a:r>
            <a:r>
              <a:rPr lang="en-US" dirty="0" smtClean="0"/>
              <a:t>, the mass of glucose is</a:t>
            </a:r>
          </a:p>
          <a:p>
            <a:pPr lvl="2" eaLnBrk="1" hangingPunct="1"/>
            <a:r>
              <a:rPr lang="en-US" dirty="0" smtClean="0"/>
              <a:t>2000 g. 	</a:t>
            </a:r>
          </a:p>
          <a:p>
            <a:pPr lvl="2" eaLnBrk="1" hangingPunct="1"/>
            <a:r>
              <a:rPr lang="en-US" dirty="0" smtClean="0"/>
              <a:t>100 g. 	</a:t>
            </a:r>
          </a:p>
          <a:p>
            <a:pPr lvl="2" eaLnBrk="1" hangingPunct="1"/>
            <a:r>
              <a:rPr lang="en-US" dirty="0" smtClean="0"/>
              <a:t>1995 g. 	</a:t>
            </a:r>
          </a:p>
          <a:p>
            <a:pPr lvl="2" eaLnBrk="1" hangingPunct="1"/>
            <a:r>
              <a:rPr lang="en-US" dirty="0" smtClean="0"/>
              <a:t>0.0080 g.	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638800" y="2628900"/>
            <a:ext cx="20955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/>
              <a:t>ppm</a:t>
            </a:r>
            <a:r>
              <a:rPr lang="en-US" dirty="0" smtClean="0"/>
              <a:t>= mg/Kg</a:t>
            </a:r>
          </a:p>
          <a:p>
            <a:r>
              <a:rPr lang="en-US" dirty="0" err="1" smtClean="0"/>
              <a:t>ppm</a:t>
            </a:r>
            <a:r>
              <a:rPr lang="en-US" dirty="0" smtClean="0"/>
              <a:t> = mg/L</a:t>
            </a:r>
          </a:p>
          <a:p>
            <a:r>
              <a:rPr lang="en-US" dirty="0" smtClean="0">
                <a:sym typeface="Symbol"/>
              </a:rPr>
              <a:t>g/g</a:t>
            </a:r>
            <a:endParaRPr lang="en-US" dirty="0" smtClean="0"/>
          </a:p>
          <a:p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Molarity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indent="0" eaLnBrk="1" hangingPunct="1"/>
            <a:r>
              <a:rPr lang="en-US" b="1" smtClean="0"/>
              <a:t>Molarity</a:t>
            </a:r>
            <a:r>
              <a:rPr lang="en-US" smtClean="0"/>
              <a:t> (</a:t>
            </a:r>
            <a:r>
              <a:rPr lang="en-US" i="1" smtClean="0"/>
              <a:t>M</a:t>
            </a:r>
            <a:r>
              <a:rPr lang="en-US" smtClean="0"/>
              <a:t>) is the number of moles of solute dissolved in one liter of solution. </a:t>
            </a:r>
          </a:p>
          <a:p>
            <a:pPr lvl="2" indent="0" eaLnBrk="1" hangingPunct="1"/>
            <a:r>
              <a:rPr lang="en-US" b="1" smtClean="0"/>
              <a:t>To calculate the molarity of a solution, divide the moles of solute by the volume of the solution.</a:t>
            </a:r>
          </a:p>
        </p:txBody>
      </p:sp>
      <p:pic>
        <p:nvPicPr>
          <p:cNvPr id="9222" name="Picture 6" descr="e0480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114800"/>
            <a:ext cx="69215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red k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2286000"/>
            <a:ext cx="69532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762000" y="730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5544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4175"/>
            <a:ext cx="9144000" cy="609600"/>
          </a:xfrm>
          <a:noFill/>
        </p:spPr>
        <p:txBody>
          <a:bodyPr/>
          <a:lstStyle/>
          <a:p>
            <a:pPr eaLnBrk="1" hangingPunct="1"/>
            <a:r>
              <a:rPr lang="en-US" sz="11500" dirty="0" smtClean="0">
                <a:solidFill>
                  <a:srgbClr val="FF0000"/>
                </a:solidFill>
                <a:latin typeface="Algerian" pitchFamily="82" charset="0"/>
              </a:rPr>
              <a:t>THANKS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pitchFamily="34" charset="0"/>
              </a:rPr>
            </a:br>
            <a:endParaRPr lang="en-US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0481s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9875" y="855663"/>
            <a:ext cx="8566150" cy="1543050"/>
          </a:xfrm>
        </p:spPr>
      </p:pic>
      <p:sp>
        <p:nvSpPr>
          <p:cNvPr id="30723" name="Rectangle 7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pic>
        <p:nvPicPr>
          <p:cNvPr id="30724" name="Picture 4" descr="0481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675" y="3082925"/>
            <a:ext cx="8640763" cy="3084513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0481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893763"/>
            <a:ext cx="87439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16.2</a:t>
            </a:r>
          </a:p>
        </p:txBody>
      </p:sp>
      <p:pic>
        <p:nvPicPr>
          <p:cNvPr id="31748" name="Picture 4" descr="0481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4465638"/>
            <a:ext cx="8566150" cy="1876425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481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8300" y="539970"/>
            <a:ext cx="5867400" cy="150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11"/>
          <p:cNvSpPr>
            <a:spLocks noChangeArrowheads="1"/>
          </p:cNvSpPr>
          <p:nvPr/>
        </p:nvSpPr>
        <p:spPr bwMode="auto">
          <a:xfrm>
            <a:off x="2057400" y="242888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for Sample Problem 16.2</a:t>
            </a:r>
          </a:p>
        </p:txBody>
      </p:sp>
      <p:sp>
        <p:nvSpPr>
          <p:cNvPr id="32772" name="Rectangle 14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654050" y="4427538"/>
            <a:ext cx="2189163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0482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875" y="433388"/>
            <a:ext cx="861060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16.3</a:t>
            </a:r>
          </a:p>
        </p:txBody>
      </p:sp>
      <p:pic>
        <p:nvPicPr>
          <p:cNvPr id="33796" name="Picture 4" descr="0482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2852738"/>
            <a:ext cx="8534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609600"/>
            <a:ext cx="4484688" cy="457200"/>
          </a:xfrm>
        </p:spPr>
        <p:txBody>
          <a:bodyPr/>
          <a:lstStyle/>
          <a:p>
            <a:pPr eaLnBrk="1" hangingPunct="1"/>
            <a:r>
              <a:rPr lang="en-US" smtClean="0"/>
              <a:t>Sample Problem 16.3</a:t>
            </a:r>
          </a:p>
        </p:txBody>
      </p:sp>
      <p:pic>
        <p:nvPicPr>
          <p:cNvPr id="34819" name="Picture 4" descr="0482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295400"/>
            <a:ext cx="77247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482975" y="153988"/>
            <a:ext cx="4484688" cy="4572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16.3</a:t>
            </a:r>
          </a:p>
        </p:txBody>
      </p:sp>
      <p:pic>
        <p:nvPicPr>
          <p:cNvPr id="34821" name="Picture 4" descr="0482s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563" y="4197350"/>
            <a:ext cx="8597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482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650" y="855663"/>
            <a:ext cx="7346950" cy="114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10"/>
          <p:cNvSpPr>
            <a:spLocks noChangeArrowheads="1"/>
          </p:cNvSpPr>
          <p:nvPr/>
        </p:nvSpPr>
        <p:spPr bwMode="auto">
          <a:xfrm>
            <a:off x="2057400" y="242888"/>
            <a:ext cx="7772400" cy="3810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85000"/>
              </a:lnSpc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</a:rPr>
              <a:t>for Sample Problem 16.3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problemallgreen">
  <a:themeElements>
    <a:clrScheme name="sampleproblemallgreen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sampleproblemall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ampleproblemallgreen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problemallgreen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problemallgreen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problemallgreen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problemallgreen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problemallgreen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problemallgreen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problemallgreen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problemallgreen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problemallgreen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A-Section_Assessment">
  <a:themeElements>
    <a:clrScheme name="11A-Section_Assessmen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Section_Assess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Section_Assessmen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ection_Assessmen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ection_Assessmen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ection_Assessmen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ection_Assessmen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ection_Assessmen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ection_Assessmen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ection_Assessmen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ection_Assessmen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ection_Assessmen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A-Question_assessment">
  <a:themeElements>
    <a:clrScheme name="11A-Question_assessmen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Question_assess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Question_assessmen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Question_assessmen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Question_assessmen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A-sample problem">
  <a:themeElements>
    <a:clrScheme name="11A-sampl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sampl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sampl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A-sample-practice probelm">
  <a:themeElements>
    <a:clrScheme name="11A-sample-practice probel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sample-practice probel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sample-practice probel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sample-practice probel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sample-practice probel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A-conceptual problem">
  <a:themeElements>
    <a:clrScheme name="11A-conceptual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conceptual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conceptual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A-conceptual practice problem">
  <a:themeElements>
    <a:clrScheme name="11A-conceptual practice 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conceptual practice 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conceptual practice 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onceptual practice 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onceptual practice 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A-Practice_problem">
  <a:themeElements>
    <a:clrScheme name="11A-Practice_problem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11A-Practice_probl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Practice_problem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actice_problem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actice_problem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A-Key_concept_withCHead">
  <a:themeElements>
    <a:clrScheme name="11A-Key_concept_withCHe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_concept_withC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Key_concept_withC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_concept_withC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_concept_withC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11A-Question_assessment">
  <a:themeElements>
    <a:clrScheme name="2_11A-Question_assessment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11A-Question_assess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2_11A-Question_assessment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1A-Question_assessment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1A-Question_assessment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1A-Question_assessment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11A-Question_assessment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1A-Question_assessment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1A-Question_assessment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1A-Question_assessment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1A-Question_assessment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11A-Question_assessment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acticegreenbluechemasap">
  <a:themeElements>
    <a:clrScheme name="practicegreenbluechemasap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practicegreenbluechemasa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practicegreenbluechemasap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cticegreenbluechemasap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cticegreenbluechemasap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cticegreenbluechemasap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cticegreenbluechemasap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cticegreenbluechemasap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cticegreenbluechemasap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cticegreenbluechemasap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cticegreenbluechemasap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cticegreenbluechemasap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eyconcetBredhead">
  <a:themeElements>
    <a:clrScheme name="keyconcetBredhea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eyconcetBredhead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keyconcetBredhe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concetBredhe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concetBredhe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concetBredhe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concetBredhe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eyconcetBredhe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eyconcetBredhe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eneralOutline">
  <a:themeElements>
    <a:clrScheme name="GeneralOutli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Outlin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GeneralOutli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Outli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Outli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Outli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Outli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Outli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Outli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1A-key concepts">
  <a:themeElements>
    <a:clrScheme name="11A-key concep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 concept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key concep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concep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concep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concep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concep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concep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concep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A-key statement">
  <a:themeElements>
    <a:clrScheme name="11A-key stat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 stateme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key stat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 stat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 stat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A-keystatement_extra_info_Below">
  <a:themeElements>
    <a:clrScheme name="11A-keystatement_extra_info_Belo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keystatement_extra_info_Below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keystatement_extra_info_Belo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keystatement_extra_info_Belo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keystatement_extra_info_Belo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A-process art">
  <a:themeElements>
    <a:clrScheme name="11A-process 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process ar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process 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process a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process a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A-chem asap">
  <a:themeElements>
    <a:clrScheme name="11A-chem as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A-chem asa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11A-chem as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 asa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 asa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 asa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 asa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A-chem asa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A-chem asa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PHOENIX:Applications:Microsoft Office 2004:Templates:My Templates:assessment.pot</Template>
  <TotalTime>559</TotalTime>
  <Words>415</Words>
  <Application>Microsoft Office PowerPoint</Application>
  <PresentationFormat>عرض على الشاشة (3:4)‏</PresentationFormat>
  <Paragraphs>115</Paragraphs>
  <Slides>30</Slides>
  <Notes>25</Notes>
  <HiddenSlides>0</HiddenSlides>
  <MMClips>0</MMClips>
  <ScaleCrop>false</ScaleCrop>
  <HeadingPairs>
    <vt:vector size="4" baseType="variant">
      <vt:variant>
        <vt:lpstr>نسق</vt:lpstr>
      </vt:variant>
      <vt:variant>
        <vt:i4>19</vt:i4>
      </vt:variant>
      <vt:variant>
        <vt:lpstr>عناوين الشرائح</vt:lpstr>
      </vt:variant>
      <vt:variant>
        <vt:i4>30</vt:i4>
      </vt:variant>
    </vt:vector>
  </HeadingPairs>
  <TitlesOfParts>
    <vt:vector size="49" baseType="lpstr">
      <vt:lpstr>sampleproblemallgreen</vt:lpstr>
      <vt:lpstr>practicegreenbluechemasap</vt:lpstr>
      <vt:lpstr>keyconcetBredhead</vt:lpstr>
      <vt:lpstr>GeneralOutline</vt:lpstr>
      <vt:lpstr>11A-key concepts</vt:lpstr>
      <vt:lpstr>11A-key statement</vt:lpstr>
      <vt:lpstr>11A-keystatement_extra_info_Below</vt:lpstr>
      <vt:lpstr>11A-process art</vt:lpstr>
      <vt:lpstr>11A-chem asap</vt:lpstr>
      <vt:lpstr>11A-Section_Assessment</vt:lpstr>
      <vt:lpstr>11A-Question_assessment</vt:lpstr>
      <vt:lpstr>11A-sample problem</vt:lpstr>
      <vt:lpstr>11A-sample-practice probelm</vt:lpstr>
      <vt:lpstr>11A-conceptual problem</vt:lpstr>
      <vt:lpstr>11A-conceptual practice problem</vt:lpstr>
      <vt:lpstr>11A-Practice_problem</vt:lpstr>
      <vt:lpstr>11A-Key_concept_withCHead</vt:lpstr>
      <vt:lpstr>2_11A-Question_assessment</vt:lpstr>
      <vt:lpstr>Refined</vt:lpstr>
      <vt:lpstr>Concentrations </vt:lpstr>
      <vt:lpstr>Molarity</vt:lpstr>
      <vt:lpstr>Molarity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Sample Problem 16.3</vt:lpstr>
      <vt:lpstr>عرض تقديمي في PowerPoint</vt:lpstr>
      <vt:lpstr>Making Dilutions</vt:lpstr>
      <vt:lpstr>Making Dilutions</vt:lpstr>
      <vt:lpstr>Making Dilutions</vt:lpstr>
      <vt:lpstr>عرض تقديمي في PowerPoint</vt:lpstr>
      <vt:lpstr>عرض تقديمي في PowerPoint</vt:lpstr>
      <vt:lpstr>عرض تقديمي في PowerPoint</vt:lpstr>
      <vt:lpstr>Percent Solutions</vt:lpstr>
      <vt:lpstr>16.5</vt:lpstr>
      <vt:lpstr>16.5</vt:lpstr>
      <vt:lpstr>Practice Problems For Sample Problem 16.5</vt:lpstr>
      <vt:lpstr>Percent Solutions</vt:lpstr>
      <vt:lpstr>عرض تقديمي في PowerPoint</vt:lpstr>
      <vt:lpstr>Parts per million</vt:lpstr>
      <vt:lpstr>عرض تقديمي في PowerPoint</vt:lpstr>
      <vt:lpstr>عرض تقديمي في PowerPoint</vt:lpstr>
      <vt:lpstr>16.2 Section Quiz.</vt:lpstr>
      <vt:lpstr>16.2 Section Quiz.</vt:lpstr>
      <vt:lpstr>16.2 Section Quiz.</vt:lpstr>
      <vt:lpstr>عرض تقديمي في PowerPoint</vt:lpstr>
      <vt:lpstr>16.2 Section Quiz.</vt:lpstr>
      <vt:lpstr>THANKS </vt:lpstr>
    </vt:vector>
  </TitlesOfParts>
  <Company>Linda Zingg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Asst. Prof. Safaa Sabri Najim</dc:creator>
  <cp:lastModifiedBy>alkdeer</cp:lastModifiedBy>
  <cp:revision>65</cp:revision>
  <dcterms:created xsi:type="dcterms:W3CDTF">2006-05-17T11:29:08Z</dcterms:created>
  <dcterms:modified xsi:type="dcterms:W3CDTF">2024-09-30T17:18:13Z</dcterms:modified>
</cp:coreProperties>
</file>